
<file path=[Content_Types].xml><?xml version="1.0" encoding="utf-8"?>
<Types xmlns="http://schemas.openxmlformats.org/package/2006/content-types">
  <Default Extension="jpg" ContentType="image/jpeg"/>
  <Default Extension="wmf" ContentType="image/x-wmf"/>
  <Default Extension="png" ContentType="image/png"/>
  <Default Extension="xml" ContentType="application/xml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theme/theme1.xml" ContentType="application/vnd.openxmlformats-officedocument.them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12192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presProps" Target="presProps.xml" /><Relationship Id="rId19" Type="http://schemas.openxmlformats.org/officeDocument/2006/relationships/tableStyles" Target="tableStyles.xml" /><Relationship Id="rId20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" userDrawn="1">
  <p:cSld name="Title Slide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>
            <a:off x="1523998" y="1122361"/>
            <a:ext cx="9144000" cy="2387598"/>
          </a:xfrm>
        </p:spPr>
        <p:txBody>
          <a:bodyPr anchor="b"/>
          <a:lstStyle>
            <a:lvl1pPr algn="ctr">
              <a:defRPr sz="45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Subtitle 4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>
            <a:off x="1523998" y="3602036"/>
            <a:ext cx="9144000" cy="1655761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" userDrawn="1">
  <p:cSld name="Title and Conten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secHead" userDrawn="1">
  <p:cSld name="Section Header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45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Text Placeholder 4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831849" y="4589462"/>
            <a:ext cx="10515600" cy="1500185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Two Conten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838198" y="1825624"/>
            <a:ext cx="5181598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Content Placeholder 5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6172200" y="1825624"/>
            <a:ext cx="5181598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7" name="Date Placeholder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TxTwoObj" userDrawn="1">
  <p:cSld name="Comparis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9786" y="365124"/>
            <a:ext cx="10515600" cy="1325561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Text Placeholder 4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839788" y="1681161"/>
            <a:ext cx="5157785" cy="82391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839788" y="2505073"/>
            <a:ext cx="5157785" cy="3684586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7" name="Text Placeholder 6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6172200" y="1681161"/>
            <a:ext cx="5183186" cy="82391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8" name="Content Placeholder 7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6172200" y="2505073"/>
            <a:ext cx="5183186" cy="3684586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9" name="Date Placeholder 8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ooter Placeholder 9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Slide Number Placeholder 10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Only" userDrawn="1">
  <p:cSld name="Title Only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Date Placeholder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blank" userDrawn="1">
  <p:cSld name="Blank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Tx" userDrawn="1">
  <p:cSld name="Content with Capti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9786" y="457200"/>
            <a:ext cx="3932236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5183186" y="987424"/>
            <a:ext cx="6172200" cy="48736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Text Placeholder 5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839786" y="2057398"/>
            <a:ext cx="3932236" cy="381158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7" name="Date Placeholder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picTx" userDrawn="1">
  <p:cSld name="Picture with Caption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9786" y="457200"/>
            <a:ext cx="3932236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Picture Placeholder 4" hidden="0"/>
          <p:cNvSpPr>
            <a:spLocks noChangeAspect="1" noGrp="1"/>
          </p:cNvSpPr>
          <p:nvPr isPhoto="0" userDrawn="0">
            <p:ph type="pic" idx="1" hasCustomPrompt="0"/>
          </p:nvPr>
        </p:nvSpPr>
        <p:spPr bwMode="auto">
          <a:xfrm>
            <a:off x="5183186" y="987424"/>
            <a:ext cx="6172200" cy="487362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/>
          </a:p>
        </p:txBody>
      </p:sp>
      <p:sp>
        <p:nvSpPr>
          <p:cNvPr id="6" name="Text Placeholder 5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839786" y="2057398"/>
            <a:ext cx="3932236" cy="381158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7" name="Date Placeholder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x" userDrawn="1">
  <p:cSld name="Title and Vertical Tex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Vertical Text Placeholder 4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itleAndTx" userDrawn="1">
  <p:cSld name="Vertical Title and Text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Vertical Title 3" hidden="0"/>
          <p:cNvSpPr>
            <a:spLocks noGrp="1"/>
          </p:cNvSpPr>
          <p:nvPr isPhoto="0" userDrawn="0">
            <p:ph type="title" orient="vert" hasCustomPrompt="0"/>
          </p:nvPr>
        </p:nvSpPr>
        <p:spPr bwMode="auto">
          <a:xfrm>
            <a:off x="8724898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Vertical Text Placeholder 4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>
          <a:xfrm>
            <a:off x="838198" y="365124"/>
            <a:ext cx="7734298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hf dt="1" ftr="1" hdr="1" sldNum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Placeholder 3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8198" y="365124"/>
            <a:ext cx="10515600" cy="1325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Text Placeholder 4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838198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Date Placeholder 5" hidden="0"/>
          <p:cNvSpPr>
            <a:spLocks noGrp="1"/>
          </p:cNvSpPr>
          <p:nvPr isPhoto="0" userDrawn="0">
            <p:ph type="dt" sz="half" idx="2" hasCustomPrompt="0"/>
          </p:nvPr>
        </p:nvSpPr>
        <p:spPr bwMode="auto">
          <a:xfrm>
            <a:off x="838198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6" hidden="0"/>
          <p:cNvSpPr>
            <a:spLocks noGrp="1"/>
          </p:cNvSpPr>
          <p:nvPr isPhoto="0" userDrawn="0">
            <p:ph type="ftr" sz="quarter" idx="3" hasCustomPrompt="0"/>
          </p:nvPr>
        </p:nvSpPr>
        <p:spPr bwMode="auto">
          <a:xfrm>
            <a:off x="4038598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7" hidden="0"/>
          <p:cNvSpPr>
            <a:spLocks noGrp="1"/>
          </p:cNvSpPr>
          <p:nvPr isPhoto="0" userDrawn="0">
            <p:ph type="sldNum" sz="quarter" idx="4" hasCustomPrompt="0"/>
          </p:nvPr>
        </p:nvSpPr>
        <p:spPr bwMode="auto">
          <a:xfrm>
            <a:off x="8610598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1" ftr="1" hdr="1" sldNum="1"/>
  <p:txStyles>
    <p:titleStyle>
      <a:lvl1pPr algn="l" defTabSz="685800">
        <a:lnSpc>
          <a:spcPct val="90000"/>
        </a:lnSpc>
        <a:spcBef>
          <a:spcPts val="0"/>
        </a:spcBef>
        <a:buNone/>
        <a:defRPr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>
        <a:lnSpc>
          <a:spcPct val="90000"/>
        </a:lnSpc>
        <a:spcBef>
          <a:spcPts val="749"/>
        </a:spcBef>
        <a:buFont typeface="Arial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9.jpg"/><Relationship Id="rId7" Type="http://schemas.openxmlformats.org/officeDocument/2006/relationships/image" Target="../media/image10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image" Target="../media/image15.jpg"/><Relationship Id="rId5" Type="http://schemas.openxmlformats.org/officeDocument/2006/relationships/image" Target="../media/image16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Relationship Id="rId3" Type="http://schemas.openxmlformats.org/officeDocument/2006/relationships/image" Target="../media/image18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ctr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THE ECO TEAM</a:t>
            </a:r>
            <a:endParaRPr/>
          </a:p>
        </p:txBody>
      </p:sp>
      <p:sp>
        <p:nvSpPr>
          <p:cNvPr id="5" name="Subtitle 2" hidden="0"/>
          <p:cNvSpPr>
            <a:spLocks noGrp="1"/>
          </p:cNvSpPr>
          <p:nvPr isPhoto="0" userDrawn="0">
            <p:ph type="subTitle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What do we do? &amp; Why are we here?</a:t>
            </a:r>
            <a:endParaRPr/>
          </a:p>
        </p:txBody>
      </p:sp>
      <p:pic>
        <p:nvPicPr>
          <p:cNvPr id="6" name="Picture 5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3381374" y="176212"/>
            <a:ext cx="5668349" cy="2624137"/>
          </a:xfrm>
          <a:prstGeom prst="rect">
            <a:avLst/>
          </a:prstGeom>
        </p:spPr>
      </p:pic>
      <p:pic>
        <p:nvPicPr>
          <p:cNvPr id="7" name="Picture 6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2609848" y="800099"/>
            <a:ext cx="1838324" cy="1838324"/>
          </a:xfrm>
          <a:prstGeom prst="rect">
            <a:avLst/>
          </a:prstGeom>
        </p:spPr>
      </p:pic>
      <p:pic>
        <p:nvPicPr>
          <p:cNvPr id="8" name="Picture 7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>
            <a:off x="8068203" y="576466"/>
            <a:ext cx="2186962" cy="2223882"/>
          </a:xfrm>
          <a:prstGeom prst="rect">
            <a:avLst/>
          </a:prstGeom>
        </p:spPr>
      </p:pic>
      <p:pic>
        <p:nvPicPr>
          <p:cNvPr id="9" name="Picture 8" hidden="0"/>
          <p:cNvPicPr>
            <a:picLocks noChangeAspect="1"/>
          </p:cNvPicPr>
          <p:nvPr isPhoto="0" userDrawn="0"/>
        </p:nvPicPr>
        <p:blipFill>
          <a:blip r:embed="rId5"/>
          <a:stretch/>
        </p:blipFill>
        <p:spPr bwMode="auto">
          <a:xfrm>
            <a:off x="5291137" y="4005262"/>
            <a:ext cx="1743075" cy="2619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E2FFC4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rgbClr val="FA14E3"/>
                </a:solidFill>
              </a:rPr>
              <a:t>WE ARE:</a:t>
            </a:r>
            <a:endParaRPr>
              <a:solidFill>
                <a:srgbClr val="92D050"/>
              </a:solidFill>
            </a:endParaRPr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838198" y="1825624"/>
            <a:ext cx="10515600" cy="4537074"/>
          </a:xfrm>
        </p:spPr>
        <p:txBody>
          <a:bodyPr/>
          <a:lstStyle/>
          <a:p>
            <a:pPr>
              <a:defRPr/>
            </a:pPr>
            <a:r>
              <a:rPr>
                <a:solidFill>
                  <a:srgbClr val="FA14E3"/>
                </a:solidFill>
              </a:rPr>
              <a:t>   BRIONY</a:t>
            </a:r>
            <a:r>
              <a:rPr/>
              <a:t>                                                                                        </a:t>
            </a:r>
            <a:endParaRPr/>
          </a:p>
          <a:p>
            <a:pPr marL="0" indent="0">
              <a:buNone/>
              <a:defRPr/>
            </a:pPr>
            <a:r>
              <a:rPr/>
              <a:t>                                                                                                            </a:t>
            </a:r>
            <a:r>
              <a:rPr>
                <a:solidFill>
                  <a:srgbClr val="FA14E3"/>
                </a:solidFill>
              </a:rPr>
              <a:t>AND SOPHIE</a:t>
            </a:r>
            <a:endParaRPr/>
          </a:p>
          <a:p>
            <a:pPr>
              <a:defRPr/>
            </a:pPr>
            <a:endParaRPr/>
          </a:p>
          <a:p>
            <a:pPr>
              <a:defRPr/>
            </a:pPr>
            <a:endParaRPr/>
          </a:p>
          <a:p>
            <a:pPr>
              <a:defRPr/>
            </a:pPr>
            <a:r>
              <a:rPr/>
              <a:t>                                   </a:t>
            </a:r>
            <a:r>
              <a:rPr>
                <a:solidFill>
                  <a:srgbClr val="FA14E3"/>
                </a:solidFill>
              </a:rPr>
              <a:t>ELIZABETH  (BETH)</a:t>
            </a:r>
            <a:endParaRPr/>
          </a:p>
          <a:p>
            <a:pPr>
              <a:defRPr/>
            </a:pPr>
            <a:endParaRPr/>
          </a:p>
          <a:p>
            <a:pPr>
              <a:defRPr/>
            </a:pPr>
            <a:endParaRPr/>
          </a:p>
          <a:p>
            <a:pPr marL="0" indent="0">
              <a:buNone/>
              <a:defRPr/>
            </a:pPr>
            <a:r>
              <a:rPr/>
              <a:t>              </a:t>
            </a:r>
            <a:r>
              <a:rPr>
                <a:solidFill>
                  <a:srgbClr val="FA14E3"/>
                </a:solidFill>
              </a:rPr>
              <a:t>  EVIE</a:t>
            </a:r>
            <a:endParaRPr/>
          </a:p>
          <a:p>
            <a:pPr marL="0" indent="0">
              <a:buNone/>
              <a:defRPr/>
            </a:pPr>
            <a:r>
              <a:rPr/>
              <a:t>                                                              </a:t>
            </a:r>
            <a:r>
              <a:rPr>
                <a:solidFill>
                  <a:srgbClr val="FA14E3"/>
                </a:solidFill>
              </a:rPr>
              <a:t> FAYE</a:t>
            </a:r>
            <a:endParaRPr/>
          </a:p>
          <a:p>
            <a:pPr>
              <a:defRPr/>
            </a:pPr>
            <a:endParaRPr/>
          </a:p>
          <a:p>
            <a:pPr marL="0" indent="0">
              <a:buNone/>
              <a:defRPr/>
            </a:pPr>
            <a:r>
              <a:rPr/>
              <a:t>                                                                                         </a:t>
            </a:r>
            <a:r>
              <a:rPr>
                <a:solidFill>
                  <a:srgbClr val="FA14E3"/>
                </a:solidFill>
              </a:rPr>
              <a:t>  KITTY</a:t>
            </a:r>
            <a:endParaRPr/>
          </a:p>
          <a:p>
            <a:pPr marL="0" indent="0">
              <a:buNone/>
              <a:defRPr/>
            </a:pPr>
            <a:r>
              <a:rPr/>
              <a:t>                                               </a:t>
            </a:r>
            <a:endParaRPr/>
          </a:p>
        </p:txBody>
      </p:sp>
      <p:pic>
        <p:nvPicPr>
          <p:cNvPr id="6" name="Picture 5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8586105" y="2477823"/>
            <a:ext cx="2444818" cy="2444818"/>
          </a:xfrm>
          <a:prstGeom prst="rect">
            <a:avLst/>
          </a:prstGeom>
        </p:spPr>
      </p:pic>
      <p:pic>
        <p:nvPicPr>
          <p:cNvPr id="7" name="Picture 6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3648073" y="3933824"/>
            <a:ext cx="2096474" cy="2096474"/>
          </a:xfrm>
          <a:prstGeom prst="rect">
            <a:avLst/>
          </a:prstGeom>
        </p:spPr>
      </p:pic>
      <p:pic>
        <p:nvPicPr>
          <p:cNvPr id="8" name="Picture 7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>
            <a:off x="4896824" y="1630098"/>
            <a:ext cx="1695449" cy="1695449"/>
          </a:xfrm>
          <a:prstGeom prst="rect">
            <a:avLst/>
          </a:prstGeom>
        </p:spPr>
      </p:pic>
      <p:pic>
        <p:nvPicPr>
          <p:cNvPr id="9" name="Picture 8" hidden="0"/>
          <p:cNvPicPr>
            <a:picLocks noChangeAspect="1"/>
          </p:cNvPicPr>
          <p:nvPr isPhoto="0" userDrawn="0"/>
        </p:nvPicPr>
        <p:blipFill>
          <a:blip r:embed="rId5"/>
          <a:stretch/>
        </p:blipFill>
        <p:spPr bwMode="auto">
          <a:xfrm>
            <a:off x="733424" y="2142510"/>
            <a:ext cx="1951650" cy="1951650"/>
          </a:xfrm>
          <a:prstGeom prst="rect">
            <a:avLst/>
          </a:prstGeom>
        </p:spPr>
      </p:pic>
      <p:pic>
        <p:nvPicPr>
          <p:cNvPr id="10" name="Picture 9" hidden="0"/>
          <p:cNvPicPr>
            <a:picLocks noChangeAspect="1"/>
          </p:cNvPicPr>
          <p:nvPr isPhoto="0" userDrawn="0"/>
        </p:nvPicPr>
        <p:blipFill>
          <a:blip r:embed="rId6"/>
          <a:stretch/>
        </p:blipFill>
        <p:spPr bwMode="auto">
          <a:xfrm>
            <a:off x="6886575" y="3861899"/>
            <a:ext cx="1801199" cy="1801199"/>
          </a:xfrm>
          <a:prstGeom prst="rect">
            <a:avLst/>
          </a:prstGeom>
        </p:spPr>
      </p:pic>
      <p:pic>
        <p:nvPicPr>
          <p:cNvPr id="11" name="Picture 10" hidden="0"/>
          <p:cNvPicPr>
            <a:picLocks noChangeAspect="1"/>
          </p:cNvPicPr>
          <p:nvPr isPhoto="0" userDrawn="0"/>
        </p:nvPicPr>
        <p:blipFill>
          <a:blip r:embed="rId7"/>
          <a:stretch/>
        </p:blipFill>
        <p:spPr bwMode="auto">
          <a:xfrm>
            <a:off x="1083550" y="4819649"/>
            <a:ext cx="2097799" cy="20977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pull dir="r"/>
      </p:transition>
    </mc:Choice>
    <mc:Fallback>
      <p:transition spd="slow" advClick="1">
        <p:pull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pattFill prst="pct80">
          <a:fgClr>
            <a:srgbClr val="EDED3B"/>
          </a:fgClr>
          <a:bgClr>
            <a:srgbClr val="FFFFFF"/>
          </a:bgClr>
        </a:patt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-8765" y="-28574"/>
            <a:ext cx="12173924" cy="7448549"/>
          </a:xfrm>
          <a:prstGeom prst="rect">
            <a:avLst/>
          </a:prstGeom>
        </p:spPr>
      </p:pic>
      <p:sp>
        <p:nvSpPr>
          <p:cNvPr id="5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rgbClr val="7030A0"/>
                </a:solidFill>
              </a:rPr>
              <a:t>Why are we here?</a:t>
            </a:r>
            <a:endParaRPr/>
          </a:p>
        </p:txBody>
      </p:sp>
      <p:sp>
        <p:nvSpPr>
          <p:cNvPr id="6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chemeClr val="tx1"/>
                </a:solidFill>
              </a:rPr>
              <a:t>We are here to keep tabs on the school's environment and help improve it.</a:t>
            </a:r>
            <a:endParaRPr/>
          </a:p>
          <a:p>
            <a:pPr>
              <a:defRPr/>
            </a:pPr>
            <a:r>
              <a:rPr>
                <a:solidFill>
                  <a:schemeClr val="tx1"/>
                </a:solidFill>
              </a:rPr>
              <a:t>This </a:t>
            </a:r>
            <a:r>
              <a:rPr>
                <a:solidFill>
                  <a:schemeClr val="tx1"/>
                </a:solidFill>
              </a:rPr>
              <a:t>powerpoint</a:t>
            </a:r>
            <a:r>
              <a:rPr>
                <a:solidFill>
                  <a:schemeClr val="tx1"/>
                </a:solidFill>
              </a:rPr>
              <a:t> will show you how you can get involved, how you can help us ,and what we have been doing</a:t>
            </a:r>
            <a:endParaRPr/>
          </a:p>
          <a:p>
            <a:pPr>
              <a:defRPr/>
            </a:pPr>
            <a:r>
              <a:rPr>
                <a:solidFill>
                  <a:schemeClr val="tx1"/>
                </a:solidFill>
              </a:rPr>
              <a:t> We hope you enjoy this presentation</a:t>
            </a:r>
            <a:endParaRPr/>
          </a:p>
          <a:p>
            <a:pPr>
              <a:defRPr/>
            </a:pPr>
            <a:endParaRPr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push dir="r"/>
      </p:transition>
    </mc:Choice>
    <mc:Fallback>
      <p:transition spd="slow" advClick="1">
        <p:push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000000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-2456474" y="66674"/>
            <a:ext cx="5095874" cy="7153274"/>
          </a:xfrm>
          <a:prstGeom prst="rect">
            <a:avLst/>
          </a:prstGeom>
        </p:spPr>
      </p:pic>
      <p:sp>
        <p:nvSpPr>
          <p:cNvPr id="5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2639400" y="66674"/>
            <a:ext cx="10515600" cy="1325561"/>
          </a:xfrm>
        </p:spPr>
        <p:txBody>
          <a:bodyPr/>
          <a:lstStyle/>
          <a:p>
            <a:pPr>
              <a:defRPr/>
            </a:pPr>
            <a:r>
              <a:rPr>
                <a:solidFill>
                  <a:schemeClr val="bg1"/>
                </a:solidFill>
              </a:rPr>
              <a:t>What have we done so far this year?</a:t>
            </a:r>
            <a:endParaRPr/>
          </a:p>
        </p:txBody>
      </p:sp>
      <p:sp>
        <p:nvSpPr>
          <p:cNvPr id="6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2855640" y="1253330"/>
            <a:ext cx="8265226" cy="5127997"/>
          </a:xfrm>
        </p:spPr>
        <p:txBody>
          <a:bodyPr/>
          <a:lstStyle/>
          <a:p>
            <a:pPr>
              <a:lnSpc>
                <a:spcPct val="104999"/>
              </a:lnSpc>
              <a:defRPr/>
            </a:pPr>
            <a:r>
              <a:rPr lang="en-GB">
                <a:solidFill>
                  <a:schemeClr val="bg1"/>
                </a:solidFill>
              </a:rPr>
              <a:t>We have formed the schools ECO Team – and that is US!</a:t>
            </a:r>
            <a:endParaRPr/>
          </a:p>
          <a:p>
            <a:pPr>
              <a:lnSpc>
                <a:spcPct val="104999"/>
              </a:lnSpc>
              <a:defRPr/>
            </a:pPr>
            <a:endParaRPr lang="en-GB">
              <a:solidFill>
                <a:schemeClr val="bg1"/>
              </a:solidFill>
            </a:endParaRPr>
          </a:p>
          <a:p>
            <a:pPr>
              <a:lnSpc>
                <a:spcPct val="104999"/>
              </a:lnSpc>
              <a:defRPr/>
            </a:pPr>
            <a:r>
              <a:rPr lang="en-GB">
                <a:solidFill>
                  <a:schemeClr val="bg1"/>
                </a:solidFill>
              </a:rPr>
              <a:t>We have been meeting regularly to discuss what we want to achieve and how we can do this. </a:t>
            </a:r>
            <a:endParaRPr/>
          </a:p>
          <a:p>
            <a:pPr>
              <a:lnSpc>
                <a:spcPct val="104999"/>
              </a:lnSpc>
              <a:defRPr/>
            </a:pPr>
            <a:endParaRPr lang="en-GB">
              <a:solidFill>
                <a:schemeClr val="bg1"/>
              </a:solidFill>
            </a:endParaRPr>
          </a:p>
          <a:p>
            <a:pPr>
              <a:lnSpc>
                <a:spcPct val="104999"/>
              </a:lnSpc>
              <a:defRPr/>
            </a:pPr>
            <a:r>
              <a:rPr>
                <a:solidFill>
                  <a:schemeClr val="bg1"/>
                </a:solidFill>
              </a:rPr>
              <a:t>We have completed a survey that you will see by our </a:t>
            </a:r>
            <a:r>
              <a:rPr lang="en-GB">
                <a:solidFill>
                  <a:schemeClr val="bg1"/>
                </a:solidFill>
              </a:rPr>
              <a:t>H</a:t>
            </a:r>
            <a:r>
              <a:rPr>
                <a:solidFill>
                  <a:schemeClr val="bg1"/>
                </a:solidFill>
              </a:rPr>
              <a:t>eadteachers</a:t>
            </a:r>
            <a:r>
              <a:rPr>
                <a:solidFill>
                  <a:schemeClr val="bg1"/>
                </a:solidFill>
              </a:rPr>
              <a:t> office along with the letters  </a:t>
            </a:r>
            <a:r>
              <a:rPr lang="en-GB">
                <a:solidFill>
                  <a:schemeClr val="bg1"/>
                </a:solidFill>
              </a:rPr>
              <a:t>ECO</a:t>
            </a:r>
            <a:r>
              <a:rPr>
                <a:solidFill>
                  <a:schemeClr val="bg1"/>
                </a:solidFill>
              </a:rPr>
              <a:t> (eco) that we made out of your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>
                <a:solidFill>
                  <a:schemeClr val="bg1"/>
                </a:solidFill>
              </a:rPr>
              <a:t>(and our) litter</a:t>
            </a:r>
            <a:r>
              <a:rPr lang="en-GB">
                <a:solidFill>
                  <a:schemeClr val="bg1"/>
                </a:solidFill>
              </a:rPr>
              <a:t>, this will show you what we are good at and what we need to improve. </a:t>
            </a:r>
            <a:endParaRPr/>
          </a:p>
          <a:p>
            <a:pPr>
              <a:lnSpc>
                <a:spcPct val="104999"/>
              </a:lnSpc>
              <a:defRPr/>
            </a:pPr>
            <a:endParaRPr lang="en-GB">
              <a:solidFill>
                <a:schemeClr val="bg1"/>
              </a:solidFill>
            </a:endParaRPr>
          </a:p>
          <a:p>
            <a:pPr>
              <a:lnSpc>
                <a:spcPct val="104999"/>
              </a:lnSpc>
              <a:defRPr/>
            </a:pPr>
            <a:r>
              <a:rPr lang="en-GB">
                <a:solidFill>
                  <a:schemeClr val="bg1"/>
                </a:solidFill>
              </a:rPr>
              <a:t>We have managed to raise £500 and will be hoping to use this money to design a sensory garden by Year 1 area</a:t>
            </a:r>
            <a:endParaRPr/>
          </a:p>
          <a:p>
            <a:pPr>
              <a:lnSpc>
                <a:spcPct val="104999"/>
              </a:lnSpc>
              <a:defRPr/>
            </a:pPr>
            <a:endParaRPr lang="en-GB">
              <a:solidFill>
                <a:schemeClr val="bg1"/>
              </a:solidFill>
            </a:endParaRPr>
          </a:p>
          <a:p>
            <a:pPr>
              <a:lnSpc>
                <a:spcPct val="104999"/>
              </a:lnSpc>
              <a:defRPr/>
            </a:pPr>
            <a:r>
              <a:rPr lang="en-GB">
                <a:solidFill>
                  <a:schemeClr val="bg1"/>
                </a:solidFill>
              </a:rPr>
              <a:t>We have managed to impress some of our parents and have donations of bird houses, bat boxes and much more – we have written and sent out thank you cards</a:t>
            </a:r>
            <a:endParaRPr>
              <a:solidFill>
                <a:schemeClr val="bg1"/>
              </a:solidFill>
            </a:endParaRPr>
          </a:p>
          <a:p>
            <a:pPr>
              <a:lnSpc>
                <a:spcPct val="104999"/>
              </a:lnSpc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accent5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What do we hope to achieve in future?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407368" y="1298578"/>
            <a:ext cx="10946430" cy="4878384"/>
          </a:xfrm>
        </p:spPr>
        <p:txBody>
          <a:bodyPr/>
          <a:lstStyle/>
          <a:p>
            <a:pPr>
              <a:defRPr/>
            </a:pPr>
            <a:r>
              <a:rPr/>
              <a:t>COMPOST BINS       </a:t>
            </a:r>
            <a:endParaRPr lang="en-GB"/>
          </a:p>
          <a:p>
            <a:pPr>
              <a:defRPr/>
            </a:pPr>
            <a:r>
              <a:rPr/>
              <a:t>BIRD/BUG HOUSES/HOTELS</a:t>
            </a:r>
            <a:r>
              <a:rPr lang="en-GB"/>
              <a:t> AND DEVELOP A SENSORY GARDEN</a:t>
            </a:r>
            <a:endParaRPr/>
          </a:p>
          <a:p>
            <a:pPr>
              <a:defRPr/>
            </a:pPr>
            <a:r>
              <a:rPr lang="en-GB"/>
              <a:t>DO A SPONSORED LITTER PICK</a:t>
            </a:r>
            <a:endParaRPr/>
          </a:p>
          <a:p>
            <a:pPr>
              <a:defRPr/>
            </a:pPr>
            <a:r>
              <a:rPr lang="en-GB"/>
              <a:t>DESIGN A BIRD HOUSE COMPETITION </a:t>
            </a:r>
            <a:endParaRPr/>
          </a:p>
          <a:p>
            <a:pPr>
              <a:defRPr/>
            </a:pPr>
            <a:r>
              <a:rPr lang="en-GB"/>
              <a:t>MAKE AN EARLSDON PRIMARY SCHOOL ECO POEM</a:t>
            </a:r>
            <a:endParaRPr/>
          </a:p>
          <a:p>
            <a:pPr>
              <a:defRPr/>
            </a:pPr>
            <a:r>
              <a:rPr lang="en-GB"/>
              <a:t>PLANT MORE PLANTS</a:t>
            </a:r>
            <a:endParaRPr/>
          </a:p>
          <a:p>
            <a:pPr marL="0" indent="0">
              <a:buNone/>
              <a:defRPr/>
            </a:pPr>
            <a:endParaRPr/>
          </a:p>
        </p:txBody>
      </p:sp>
      <p:pic>
        <p:nvPicPr>
          <p:cNvPr id="6" name="Picture 5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407368" y="4158000"/>
            <a:ext cx="2352674" cy="2352674"/>
          </a:xfrm>
          <a:prstGeom prst="rect">
            <a:avLst/>
          </a:prstGeom>
        </p:spPr>
      </p:pic>
      <p:pic>
        <p:nvPicPr>
          <p:cNvPr id="7" name="Picture 6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9159718" y="362035"/>
            <a:ext cx="2248136" cy="904874"/>
          </a:xfrm>
          <a:prstGeom prst="rect">
            <a:avLst/>
          </a:prstGeom>
        </p:spPr>
      </p:pic>
      <p:pic>
        <p:nvPicPr>
          <p:cNvPr id="8" name="Picture 7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>
            <a:off x="3315509" y="3871250"/>
            <a:ext cx="2621674" cy="2621674"/>
          </a:xfrm>
          <a:prstGeom prst="rect">
            <a:avLst/>
          </a:prstGeom>
        </p:spPr>
      </p:pic>
      <p:pic>
        <p:nvPicPr>
          <p:cNvPr id="9" name="Picture 8" hidden="0"/>
          <p:cNvPicPr>
            <a:picLocks noChangeAspect="1"/>
          </p:cNvPicPr>
          <p:nvPr isPhoto="0" userDrawn="0"/>
        </p:nvPicPr>
        <p:blipFill>
          <a:blip r:embed="rId5"/>
          <a:stretch/>
        </p:blipFill>
        <p:spPr bwMode="auto">
          <a:xfrm>
            <a:off x="7867405" y="3068960"/>
            <a:ext cx="3522577" cy="3311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0" y="0"/>
            <a:ext cx="6803149" cy="6867524"/>
          </a:xfrm>
          <a:prstGeom prst="rect">
            <a:avLst/>
          </a:prstGeom>
        </p:spPr>
      </p:pic>
      <p:pic>
        <p:nvPicPr>
          <p:cNvPr id="5" name="Picture 4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6686550" y="-28575"/>
            <a:ext cx="6803149" cy="6934199"/>
          </a:xfrm>
          <a:prstGeom prst="rect">
            <a:avLst/>
          </a:prstGeom>
        </p:spPr>
      </p:pic>
      <p:sp>
        <p:nvSpPr>
          <p:cNvPr id="6" name="Title 5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What else</a:t>
            </a:r>
            <a:endParaRPr/>
          </a:p>
        </p:txBody>
      </p:sp>
      <p:sp>
        <p:nvSpPr>
          <p:cNvPr id="7" name="Content Placeholder 6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838198" y="1825624"/>
            <a:ext cx="5257802" cy="4351338"/>
          </a:xfrm>
        </p:spPr>
        <p:txBody>
          <a:bodyPr/>
          <a:lstStyle/>
          <a:p>
            <a:pPr marL="0" indent="0">
              <a:buNone/>
              <a:defRPr/>
            </a:pPr>
            <a:r>
              <a:rPr/>
              <a:t>We hope to have more </a:t>
            </a:r>
            <a:r>
              <a:rPr lang="en-GB"/>
              <a:t>PEOPLE join</a:t>
            </a:r>
            <a:r>
              <a:rPr/>
              <a:t> our team at some point in the year</a:t>
            </a:r>
            <a:r>
              <a:rPr lang="en-GB"/>
              <a:t> too!</a:t>
            </a:r>
            <a:endParaRPr/>
          </a:p>
          <a:p>
            <a:pPr marL="0" indent="0"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pattFill prst="smGrid">
          <a:fgClr>
            <a:schemeClr val="accent1"/>
          </a:fgClr>
          <a:bgClr>
            <a:srgbClr val="FFFFFF"/>
          </a:bgClr>
        </a:patt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-1277678" y="-851319"/>
            <a:ext cx="13445249" cy="7967854"/>
          </a:xfrm>
          <a:prstGeom prst="rect">
            <a:avLst/>
          </a:prstGeom>
        </p:spPr>
      </p:pic>
      <p:sp>
        <p:nvSpPr>
          <p:cNvPr id="5" name="Title 4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br>
              <a:rPr>
                <a:solidFill>
                  <a:schemeClr val="bg1"/>
                </a:solidFill>
              </a:rPr>
            </a:br>
            <a:endParaRPr>
              <a:solidFill>
                <a:schemeClr val="bg1"/>
              </a:solidFill>
            </a:endParaRPr>
          </a:p>
        </p:txBody>
      </p:sp>
      <p:sp>
        <p:nvSpPr>
          <p:cNvPr id="6" name="Content Placeholder 5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838198" y="476672"/>
            <a:ext cx="10515600" cy="5700290"/>
          </a:xfrm>
        </p:spPr>
        <p:txBody>
          <a:bodyPr/>
          <a:lstStyle/>
          <a:p>
            <a:pPr marL="0" indent="0">
              <a:lnSpc>
                <a:spcPct val="104999"/>
              </a:lnSpc>
              <a:buNone/>
              <a:defRPr/>
            </a:pPr>
            <a:r>
              <a:rPr lang="en-GB" sz="4100" b="1" u="sng">
                <a:solidFill>
                  <a:schemeClr val="bg1"/>
                </a:solidFill>
              </a:rPr>
              <a:t>Design a bird house competition </a:t>
            </a:r>
            <a:endParaRPr sz="1900"/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rgbClr val="00B050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2600" b="1">
                <a:solidFill>
                  <a:srgbClr val="FF0000"/>
                </a:solidFill>
              </a:rPr>
              <a:t>We would love for you to design a bird house! The winning design will have </a:t>
            </a:r>
            <a:r>
              <a:rPr lang="en-GB" sz="2600" b="1">
                <a:solidFill>
                  <a:srgbClr val="FF0000"/>
                </a:solidFill>
              </a:rPr>
              <a:t>abird</a:t>
            </a:r>
            <a:r>
              <a:rPr lang="en-GB" sz="2600" b="1">
                <a:solidFill>
                  <a:srgbClr val="FF0000"/>
                </a:solidFill>
              </a:rPr>
              <a:t> box painted in that style.</a:t>
            </a:r>
            <a:endParaRPr sz="1900"/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2600" b="1">
              <a:solidFill>
                <a:srgbClr val="FF0000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2600" b="1">
                <a:solidFill>
                  <a:srgbClr val="FF0000"/>
                </a:solidFill>
              </a:rPr>
              <a:t>It </a:t>
            </a:r>
            <a:r>
              <a:rPr lang="en-GB" sz="2600" b="1">
                <a:solidFill>
                  <a:srgbClr val="FF0000"/>
                </a:solidFill>
              </a:rPr>
              <a:t>is 20p </a:t>
            </a:r>
            <a:r>
              <a:rPr lang="en-GB" sz="2600" b="1">
                <a:solidFill>
                  <a:srgbClr val="FF0000"/>
                </a:solidFill>
              </a:rPr>
              <a:t>to enter and all proceeds will go towards our </a:t>
            </a:r>
            <a:endParaRPr sz="1900"/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2600" b="1">
                <a:solidFill>
                  <a:srgbClr val="FF0000"/>
                </a:solidFill>
              </a:rPr>
              <a:t>ECO award and our schools environment. </a:t>
            </a:r>
            <a:endParaRPr sz="1900"/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1900">
              <a:solidFill>
                <a:schemeClr val="bg1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1900">
                <a:solidFill>
                  <a:schemeClr val="tx1"/>
                </a:solidFill>
              </a:rPr>
              <a:t>Make sure your name is on your entry! </a:t>
            </a:r>
            <a:endParaRPr lang="en-GB" sz="19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latin typeface="Times New Roman"/>
                <a:ea typeface="Times New Roman"/>
                <a:cs typeface="Times New Roman"/>
              </a:rPr>
              <a:t>FUN FACT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sz="2800">
                <a:solidFill>
                  <a:schemeClr val="bg1"/>
                </a:solidFill>
              </a:rPr>
              <a:t>Did you know.....</a:t>
            </a:r>
            <a:endParaRPr/>
          </a:p>
          <a:p>
            <a:pPr marL="0" indent="0">
              <a:buNone/>
              <a:defRPr/>
            </a:pPr>
            <a:r>
              <a:rPr sz="2800">
                <a:solidFill>
                  <a:schemeClr val="bg1"/>
                </a:solidFill>
              </a:rPr>
              <a:t>That a sunflower is actually made up of millions of other microscopic flowers!!!!</a:t>
            </a:r>
            <a:endParaRPr/>
          </a:p>
          <a:p>
            <a:pPr marL="0" indent="0">
              <a:buNone/>
              <a:defRPr/>
            </a:pPr>
            <a:r>
              <a:rPr sz="2800">
                <a:solidFill>
                  <a:schemeClr val="bg1"/>
                </a:solidFill>
              </a:rPr>
              <a:t>Well now you do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split orient="vert" dir="in"/>
      </p:transition>
    </mc:Choice>
    <mc:Fallback>
      <p:transition spd="slow" advClick="1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0" y="0"/>
            <a:ext cx="12183449" cy="6803149"/>
          </a:xfrm>
          <a:prstGeom prst="rect">
            <a:avLst/>
          </a:prstGeom>
        </p:spPr>
      </p:pic>
      <p:sp>
        <p:nvSpPr>
          <p:cNvPr id="5" name="Title 4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rgbClr val="F567E7"/>
                </a:solidFill>
                <a:latin typeface="Arial Black"/>
                <a:ea typeface="Arial Black"/>
                <a:cs typeface="Arial Black"/>
              </a:rPr>
              <a:t>If you have any suggestions or questions...</a:t>
            </a:r>
            <a:endParaRPr/>
          </a:p>
        </p:txBody>
      </p:sp>
      <p:sp>
        <p:nvSpPr>
          <p:cNvPr id="6" name="Content Placeholder 5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rgbClr val="F2C338"/>
                </a:solidFill>
                <a:latin typeface="FreeMono"/>
                <a:ea typeface="FreeMono"/>
                <a:cs typeface="FreeMono"/>
              </a:rPr>
              <a:t>please come to us </a:t>
            </a:r>
            <a:endParaRPr>
              <a:solidFill>
                <a:srgbClr val="FFC000"/>
              </a:solidFill>
              <a:latin typeface="FreeMono"/>
              <a:ea typeface="FreeMono"/>
              <a:cs typeface="FreeMono"/>
            </a:endParaRPr>
          </a:p>
          <a:p>
            <a:pPr>
              <a:defRPr/>
            </a:pPr>
            <a:r>
              <a:rPr>
                <a:solidFill>
                  <a:srgbClr val="B1ED80"/>
                </a:solidFill>
              </a:rPr>
              <a:t>we will be happy to hear</a:t>
            </a:r>
            <a:endParaRPr/>
          </a:p>
          <a:p>
            <a:pPr>
              <a:defRPr/>
            </a:pPr>
            <a:r>
              <a:rPr>
                <a:solidFill>
                  <a:schemeClr val="bg1"/>
                </a:solidFill>
                <a:latin typeface="NanumMyeongjo"/>
                <a:ea typeface="NanumMyeongjo"/>
                <a:cs typeface="NanumMyeongjo"/>
              </a:rPr>
              <a:t>your opinions</a:t>
            </a:r>
            <a:endParaRPr>
              <a:solidFill>
                <a:schemeClr val="bg1"/>
              </a:solidFill>
            </a:endParaRPr>
          </a:p>
          <a:p>
            <a:pPr>
              <a:defRPr/>
            </a:pPr>
            <a:r>
              <a:rPr>
                <a:solidFill>
                  <a:srgbClr val="F567E7"/>
                </a:solidFill>
              </a:rPr>
              <a:t>!!!!!!!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cover dir="r"/>
      </p:transition>
    </mc:Choice>
    <mc:Fallback>
      <p:transition spd="slow" advClick="1">
        <p:cover dir="r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FFF00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rgbClr val="7030A0"/>
                </a:solidFill>
              </a:rPr>
              <a:t>Thank you for watching</a:t>
            </a: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>
                <a:solidFill>
                  <a:schemeClr val="tx1">
                    <a:lumMod val="90000"/>
                    <a:lumOff val="5000"/>
                  </a:schemeClr>
                </a:solidFill>
              </a:rPr>
              <a:t>Continue being the best thing the best thing since sliced bread</a:t>
            </a:r>
            <a:endParaRPr>
              <a:solidFill>
                <a:srgbClr val="7030A0"/>
              </a:solidFill>
            </a:endParaRPr>
          </a:p>
          <a:p>
            <a:pPr>
              <a:defRPr/>
            </a:pPr>
            <a:r>
              <a:rPr>
                <a:solidFill>
                  <a:schemeClr val="tx1">
                    <a:lumMod val="90000"/>
                    <a:lumOff val="5000"/>
                  </a:schemeClr>
                </a:solidFill>
              </a:rPr>
              <a:t>And have a good life</a:t>
            </a:r>
            <a:endParaRPr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defRPr/>
            </a:pPr>
            <a:endParaRPr/>
          </a:p>
          <a:p>
            <a:pPr>
              <a:defRPr/>
            </a:pPr>
            <a:endParaRPr/>
          </a:p>
          <a:p>
            <a:pPr>
              <a:defRPr/>
            </a:pPr>
            <a:r>
              <a:rPr sz="7200">
                <a:solidFill>
                  <a:srgbClr val="7030A0"/>
                </a:solidFill>
              </a:rPr>
              <a:t>Love your environment!!</a:t>
            </a:r>
            <a:endParaRPr sz="7200"/>
          </a:p>
        </p:txBody>
      </p:sp>
      <p:pic>
        <p:nvPicPr>
          <p:cNvPr id="6" name="Picture 5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8643937" y="1385887"/>
            <a:ext cx="2143125" cy="2143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Content Placeholder 4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ONLYOFFICE/5.2.8.24</Application>
  <PresentationFormat>On-screen Show (4:3)</PresentationFormat>
  <Paragraphs>0</Paragraphs>
  <Slides>15</Slides>
  <Notes>15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/>
  <cp:lastModifiedBy/>
</cp:coreProperties>
</file>